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2" y="-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0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7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B78D0-2CA6-4AC6-973B-39DEB81D0AE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5F9B7-A721-48A0-8D89-30B6F555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239061-1A30-EC83-8418-0C5E549A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9AB3D7-3250-1BBD-0A09-384992189EBE}"/>
              </a:ext>
            </a:extLst>
          </p:cNvPr>
          <p:cNvSpPr txBox="1">
            <a:spLocks/>
          </p:cNvSpPr>
          <p:nvPr/>
        </p:nvSpPr>
        <p:spPr>
          <a:xfrm>
            <a:off x="275739" y="4444140"/>
            <a:ext cx="6413819" cy="3976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635249"/>
                </a:solidFill>
                <a:latin typeface="Montserrat" panose="00000500000000000000" pitchFamily="2" charset="0"/>
              </a:rPr>
              <a:t>Growing Category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Positioned for Growth: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Alvarinho is up +5.0% in value to $23M and +3.0% in volume to 107K 9L cs*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Optimally Priced: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Vinho Verde $10-15.99 are up +29.4% in value to $4M and +24.5% in volume to 32K 9L cs*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635249"/>
                </a:solidFill>
                <a:latin typeface="Montserrat" panose="00000500000000000000" pitchFamily="2" charset="0"/>
              </a:rPr>
              <a:t>From Quinta de Azevedo – A Historic Winery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First bestowed “</a:t>
            </a:r>
            <a:r>
              <a:rPr lang="en-US" sz="1400" dirty="0" err="1">
                <a:solidFill>
                  <a:srgbClr val="635249"/>
                </a:solidFill>
                <a:latin typeface="Montserrat" panose="00000500000000000000" pitchFamily="2" charset="0"/>
              </a:rPr>
              <a:t>Honra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 de Azevedo” in the 12th century, the estate was recognized for its close ties to the royal court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Located in the Barcelo’s commune, a top-quality area for Vinho Verde production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Home of the native yeast QA23, used globally in the production of premium white wines </a:t>
            </a:r>
          </a:p>
        </p:txBody>
      </p:sp>
      <p:sp>
        <p:nvSpPr>
          <p:cNvPr id="7" name="Retângulo 196">
            <a:extLst>
              <a:ext uri="{FF2B5EF4-FFF2-40B4-BE49-F238E27FC236}">
                <a16:creationId xmlns:a16="http://schemas.microsoft.com/office/drawing/2014/main" id="{222373C9-33CC-BFBD-CEFF-AD74C90602AC}"/>
              </a:ext>
            </a:extLst>
          </p:cNvPr>
          <p:cNvSpPr/>
          <p:nvPr/>
        </p:nvSpPr>
        <p:spPr>
          <a:xfrm>
            <a:off x="0" y="8649792"/>
            <a:ext cx="6872068" cy="508275"/>
          </a:xfrm>
          <a:prstGeom prst="rect">
            <a:avLst/>
          </a:prstGeom>
          <a:solidFill>
            <a:srgbClr val="EDDC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5B925-954D-D151-A434-DC9A5C3F4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" y="8902175"/>
            <a:ext cx="2572122" cy="174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B1001-C59E-201C-4045-80BC70AF19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72" y="8649792"/>
            <a:ext cx="720961" cy="414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8729E2-5B6F-EDC3-6653-58C738954BDA}"/>
              </a:ext>
            </a:extLst>
          </p:cNvPr>
          <p:cNvSpPr txBox="1"/>
          <p:nvPr/>
        </p:nvSpPr>
        <p:spPr>
          <a:xfrm>
            <a:off x="3341245" y="8877466"/>
            <a:ext cx="2583400" cy="19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sz="800" spc="-10" dirty="0">
                <a:latin typeface="Gotham Book" panose="02000604040000020004" pitchFamily="2" charset="0"/>
              </a:rPr>
              <a:t>Imported by Evaton | www.evaton.com | @evatonsogrape</a:t>
            </a:r>
          </a:p>
        </p:txBody>
      </p:sp>
      <p:pic>
        <p:nvPicPr>
          <p:cNvPr id="12" name="Imagem 7">
            <a:extLst>
              <a:ext uri="{FF2B5EF4-FFF2-40B4-BE49-F238E27FC236}">
                <a16:creationId xmlns:a16="http://schemas.microsoft.com/office/drawing/2014/main" id="{B1BB556D-635F-895E-336D-C77930D852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8354" r="11" b="15188"/>
          <a:stretch>
            <a:fillRect/>
          </a:stretch>
        </p:blipFill>
        <p:spPr>
          <a:xfrm>
            <a:off x="0" y="993332"/>
            <a:ext cx="6872068" cy="334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855A2-770F-B05E-E11E-4A4F3CD9FD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9121" y="119799"/>
            <a:ext cx="2536431" cy="747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1DB45-7164-8508-C18E-DE2A4A8F30DD}"/>
              </a:ext>
            </a:extLst>
          </p:cNvPr>
          <p:cNvSpPr txBox="1"/>
          <p:nvPr/>
        </p:nvSpPr>
        <p:spPr>
          <a:xfrm>
            <a:off x="5220193" y="8420281"/>
            <a:ext cx="687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35249"/>
                </a:solidFill>
                <a:latin typeface="Montserrat" panose="00000500000000000000" pitchFamily="2" charset="0"/>
              </a:rPr>
              <a:t>*52W Nielsen </a:t>
            </a:r>
            <a:r>
              <a:rPr lang="en-US" sz="800" i="1" dirty="0" err="1">
                <a:solidFill>
                  <a:srgbClr val="635249"/>
                </a:solidFill>
                <a:latin typeface="Montserrat" panose="00000500000000000000" pitchFamily="2" charset="0"/>
              </a:rPr>
              <a:t>w.e</a:t>
            </a:r>
            <a:r>
              <a:rPr lang="en-US" sz="800" i="1" dirty="0">
                <a:solidFill>
                  <a:srgbClr val="635249"/>
                </a:solidFill>
                <a:latin typeface="Montserrat" panose="00000500000000000000" pitchFamily="2" charset="0"/>
              </a:rPr>
              <a:t>. 01.24.26</a:t>
            </a:r>
          </a:p>
        </p:txBody>
      </p:sp>
    </p:spTree>
    <p:extLst>
      <p:ext uri="{BB962C8B-B14F-4D97-AF65-F5344CB8AC3E}">
        <p14:creationId xmlns:p14="http://schemas.microsoft.com/office/powerpoint/2010/main" val="222931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>
            <a:extLst>
              <a:ext uri="{FF2B5EF4-FFF2-40B4-BE49-F238E27FC236}">
                <a16:creationId xmlns:a16="http://schemas.microsoft.com/office/drawing/2014/main" id="{BEB7A9FD-E960-85EA-5783-65D8BE78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!!texto2">
            <a:extLst>
              <a:ext uri="{FF2B5EF4-FFF2-40B4-BE49-F238E27FC236}">
                <a16:creationId xmlns:a16="http://schemas.microsoft.com/office/drawing/2014/main" id="{4E778FB1-4311-1F21-05E5-517A18798102}"/>
              </a:ext>
            </a:extLst>
          </p:cNvPr>
          <p:cNvSpPr txBox="1"/>
          <p:nvPr/>
        </p:nvSpPr>
        <p:spPr>
          <a:xfrm>
            <a:off x="2233850" y="1029491"/>
            <a:ext cx="3856456" cy="106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-150" normalizeH="0" baseline="0" noProof="0" dirty="0">
                <a:ln>
                  <a:noFill/>
                </a:ln>
                <a:solidFill>
                  <a:srgbClr val="635249"/>
                </a:solidFill>
                <a:effectLst/>
                <a:uLnTx/>
                <a:uFillTx/>
                <a:latin typeface="Marcellus" panose="020E0602050203020307" pitchFamily="34" charset="0"/>
              </a:rPr>
              <a:t>Loureiro Alvarinho</a:t>
            </a:r>
          </a:p>
          <a:p>
            <a:pPr marL="0" marR="0" lvl="0" indent="0" algn="ctr" defTabSz="6096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600" spc="-150" dirty="0">
                <a:solidFill>
                  <a:srgbClr val="635249"/>
                </a:solidFill>
                <a:latin typeface="Marcellus" panose="020E0602050203020307" pitchFamily="34" charset="0"/>
              </a:rPr>
              <a:t>Vinho Verde DOC</a:t>
            </a:r>
          </a:p>
          <a:p>
            <a:pPr marL="0" marR="0" lvl="0" indent="0" algn="ctr" defTabSz="6096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600" spc="-150" dirty="0">
                <a:solidFill>
                  <a:srgbClr val="635249"/>
                </a:solidFill>
                <a:latin typeface="Marcellus" panose="020E0602050203020307" pitchFamily="34" charset="0"/>
              </a:rPr>
              <a:t>2024</a:t>
            </a:r>
            <a:endParaRPr kumimoji="0" lang="pt-PT" sz="2600" b="0" i="0" u="none" strike="noStrike" kern="1200" cap="none" spc="-150" normalizeH="0" baseline="0" noProof="0" dirty="0">
              <a:ln>
                <a:noFill/>
              </a:ln>
              <a:solidFill>
                <a:srgbClr val="635249"/>
              </a:solidFill>
              <a:effectLst/>
              <a:uLnTx/>
              <a:uFillTx/>
              <a:latin typeface="Marcellus" panose="020E0602050203020307" pitchFamily="34" charset="0"/>
            </a:endParaRPr>
          </a:p>
        </p:txBody>
      </p:sp>
      <p:sp>
        <p:nvSpPr>
          <p:cNvPr id="10" name="Retângulo 196">
            <a:extLst>
              <a:ext uri="{FF2B5EF4-FFF2-40B4-BE49-F238E27FC236}">
                <a16:creationId xmlns:a16="http://schemas.microsoft.com/office/drawing/2014/main" id="{7D2A3E14-C6CF-B14E-9B9D-7BDFA07281C3}"/>
              </a:ext>
            </a:extLst>
          </p:cNvPr>
          <p:cNvSpPr/>
          <p:nvPr/>
        </p:nvSpPr>
        <p:spPr>
          <a:xfrm>
            <a:off x="0" y="8649792"/>
            <a:ext cx="6872068" cy="508275"/>
          </a:xfrm>
          <a:prstGeom prst="rect">
            <a:avLst/>
          </a:prstGeom>
          <a:solidFill>
            <a:srgbClr val="EDDC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!!loureiroalvarinho" descr="Uma imagem com álcool, beber, garrafa, bebida&#10;&#10;Os conteúdos gerados por IA podem estar incorretos.">
            <a:extLst>
              <a:ext uri="{FF2B5EF4-FFF2-40B4-BE49-F238E27FC236}">
                <a16:creationId xmlns:a16="http://schemas.microsoft.com/office/drawing/2014/main" id="{E7B9D347-2D22-F214-3033-75940DE7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97" r="41210" b="3176"/>
          <a:stretch>
            <a:fillRect/>
          </a:stretch>
        </p:blipFill>
        <p:spPr>
          <a:xfrm>
            <a:off x="-14068" y="-140678"/>
            <a:ext cx="3601277" cy="9298745"/>
          </a:xfrm>
          <a:prstGeom prst="rect">
            <a:avLst/>
          </a:prstGeom>
        </p:spPr>
      </p:pic>
      <p:pic>
        <p:nvPicPr>
          <p:cNvPr id="12" name="Imagem 3" descr="Uma imagem com edifício, preto, escuridão, preto e branco&#10;&#10;Os conteúdos gerados por IA podem estar incorretos.">
            <a:extLst>
              <a:ext uri="{FF2B5EF4-FFF2-40B4-BE49-F238E27FC236}">
                <a16:creationId xmlns:a16="http://schemas.microsoft.com/office/drawing/2014/main" id="{9AD94E34-BB7F-E20A-782B-1896A08A886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rcRect l="2500" r="41250"/>
          <a:stretch>
            <a:fillRect/>
          </a:stretch>
        </p:blipFill>
        <p:spPr>
          <a:xfrm>
            <a:off x="0" y="1281524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449ED8-1867-04C5-65F3-64454A03CC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863" y="229719"/>
            <a:ext cx="2536431" cy="747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1C09F-3331-1B83-F17A-69312BD95E8B}"/>
              </a:ext>
            </a:extLst>
          </p:cNvPr>
          <p:cNvSpPr txBox="1"/>
          <p:nvPr/>
        </p:nvSpPr>
        <p:spPr>
          <a:xfrm>
            <a:off x="2233849" y="2213899"/>
            <a:ext cx="450318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Overview: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 Fresh and elegant white wine, offering a premium alternative to Sauvignon Blanc and Pinot Grigios at great value</a:t>
            </a: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Varieties: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70% Louriero, 30% Alvarinho</a:t>
            </a: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Winemaking: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Grapes are destemmed and cooled for gentle pressing at low temperatures.</a:t>
            </a:r>
          </a:p>
          <a:p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The must is sent to stainless steel vats for decanting and alcoholic fermentation at a temperature of 14-15ºC. Before pressing, part of the batch undergoes pre-fermentation maceration for up to 2 days at low temperatures.</a:t>
            </a: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Aging: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Ageing on lees in stainless steel vats with batonnage for 3 months </a:t>
            </a: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Tasting Notes: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  <a:sym typeface="Georgia"/>
              </a:rPr>
              <a:t>Exuberant aroma with notes of tropical fruit, white flowers and stone fruit. Very crisp and vibrant in the mouth, with well-integrated volume and firmness. Salivating, lingering aftertaste. </a:t>
            </a:r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Enjoy: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Fish dishes, sushi, fresh salads, seafood and pasta dishes </a:t>
            </a: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ABV: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 12%     </a:t>
            </a:r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TA: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6.0g/L     </a:t>
            </a:r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RS: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 2.0g/L     </a:t>
            </a:r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pH: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3.1</a:t>
            </a: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SRP: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$12.99 (12 x 750mL)</a:t>
            </a:r>
          </a:p>
          <a:p>
            <a:endParaRPr lang="en-US" sz="1400" dirty="0">
              <a:solidFill>
                <a:srgbClr val="635249"/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582957-423E-75CB-711E-677E9E388F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" y="8902175"/>
            <a:ext cx="2572122" cy="174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E788EE-79F8-3D6E-5126-E940BF623F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72" y="8649792"/>
            <a:ext cx="720961" cy="4144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263F67-55F3-6838-2BBF-B025F9B6147C}"/>
              </a:ext>
            </a:extLst>
          </p:cNvPr>
          <p:cNvSpPr txBox="1"/>
          <p:nvPr/>
        </p:nvSpPr>
        <p:spPr>
          <a:xfrm>
            <a:off x="3341245" y="8877466"/>
            <a:ext cx="2583400" cy="19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sz="800" spc="-10" dirty="0">
                <a:latin typeface="Gotham Book" panose="02000604040000020004" pitchFamily="2" charset="0"/>
              </a:rPr>
              <a:t>Imported by Evaton | www.evaton.com | @evatonsogrape</a:t>
            </a:r>
          </a:p>
        </p:txBody>
      </p:sp>
    </p:spTree>
    <p:extLst>
      <p:ext uri="{BB962C8B-B14F-4D97-AF65-F5344CB8AC3E}">
        <p14:creationId xmlns:p14="http://schemas.microsoft.com/office/powerpoint/2010/main" val="30602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1667 -0.00047 L -4.375E-6 4.81481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954781-3045-E22A-06E4-78D038820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tângulo 196">
            <a:extLst>
              <a:ext uri="{FF2B5EF4-FFF2-40B4-BE49-F238E27FC236}">
                <a16:creationId xmlns:a16="http://schemas.microsoft.com/office/drawing/2014/main" id="{F88CC933-B2B5-03FC-15A2-48832808E18C}"/>
              </a:ext>
            </a:extLst>
          </p:cNvPr>
          <p:cNvSpPr/>
          <p:nvPr/>
        </p:nvSpPr>
        <p:spPr>
          <a:xfrm>
            <a:off x="0" y="8649792"/>
            <a:ext cx="6872068" cy="508275"/>
          </a:xfrm>
          <a:prstGeom prst="rect">
            <a:avLst/>
          </a:prstGeom>
          <a:solidFill>
            <a:srgbClr val="EDDC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C9B1-4652-CDA9-94B1-64D8270449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" y="8902175"/>
            <a:ext cx="2572122" cy="174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1BDBA-3583-FE87-E09A-88D16E5EE4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72" y="8649792"/>
            <a:ext cx="720961" cy="414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1A88E1-366F-190F-F492-8C8F24331364}"/>
              </a:ext>
            </a:extLst>
          </p:cNvPr>
          <p:cNvSpPr txBox="1"/>
          <p:nvPr/>
        </p:nvSpPr>
        <p:spPr>
          <a:xfrm>
            <a:off x="3341245" y="8877466"/>
            <a:ext cx="2583400" cy="19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sz="800" spc="-10" dirty="0">
                <a:latin typeface="Gotham Book" panose="02000604040000020004" pitchFamily="2" charset="0"/>
              </a:rPr>
              <a:t>Imported by Evaton | www.evaton.com | @evatonsogrape</a:t>
            </a:r>
          </a:p>
        </p:txBody>
      </p:sp>
      <p:sp>
        <p:nvSpPr>
          <p:cNvPr id="18" name="!!texto2">
            <a:extLst>
              <a:ext uri="{FF2B5EF4-FFF2-40B4-BE49-F238E27FC236}">
                <a16:creationId xmlns:a16="http://schemas.microsoft.com/office/drawing/2014/main" id="{E6975EB8-B99A-48F8-654D-6713E106E6B7}"/>
              </a:ext>
            </a:extLst>
          </p:cNvPr>
          <p:cNvSpPr txBox="1"/>
          <p:nvPr/>
        </p:nvSpPr>
        <p:spPr>
          <a:xfrm>
            <a:off x="1500771" y="1157828"/>
            <a:ext cx="3856456" cy="42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600" spc="-150" dirty="0">
                <a:solidFill>
                  <a:srgbClr val="635249"/>
                </a:solidFill>
                <a:latin typeface="Marcellus" panose="020E0602050203020307" pitchFamily="34" charset="0"/>
              </a:rPr>
              <a:t>PAIRING GUIDE</a:t>
            </a:r>
            <a:endParaRPr kumimoji="0" lang="pt-PT" sz="2600" b="0" i="0" u="none" strike="noStrike" kern="1200" cap="none" spc="-150" normalizeH="0" baseline="0" noProof="0" dirty="0">
              <a:ln>
                <a:noFill/>
              </a:ln>
              <a:solidFill>
                <a:srgbClr val="635249"/>
              </a:solidFill>
              <a:effectLst/>
              <a:uLnTx/>
              <a:uFillTx/>
              <a:latin typeface="Marcellus" panose="020E0602050203020307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376823-7C31-E2C4-530B-FEC81E9E5C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784" y="358056"/>
            <a:ext cx="2536431" cy="747341"/>
          </a:xfrm>
          <a:prstGeom prst="rect">
            <a:avLst/>
          </a:prstGeom>
        </p:spPr>
      </p:pic>
      <p:pic>
        <p:nvPicPr>
          <p:cNvPr id="20" name="Picture 6" descr="Grilled Tofu - Menu - BANH-Tastic - Sandwich Restaurant in Visalia, CA">
            <a:extLst>
              <a:ext uri="{FF2B5EF4-FFF2-40B4-BE49-F238E27FC236}">
                <a16:creationId xmlns:a16="http://schemas.microsoft.com/office/drawing/2014/main" id="{374C8F76-1CB5-FF3E-13F2-2C0FA02B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8" y="2228897"/>
            <a:ext cx="1692606" cy="12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Our Menu New York – Fukuoka-style Tonkotsu Ramen DANBO">
            <a:extLst>
              <a:ext uri="{FF2B5EF4-FFF2-40B4-BE49-F238E27FC236}">
                <a16:creationId xmlns:a16="http://schemas.microsoft.com/office/drawing/2014/main" id="{11BF091A-91AD-ADC1-B7C2-15D2F4021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38" y="2366922"/>
            <a:ext cx="1302791" cy="92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Yukata Catering | Japanese Catering in Benicia | Sushi, Teppanyaki, Seafood">
            <a:extLst>
              <a:ext uri="{FF2B5EF4-FFF2-40B4-BE49-F238E27FC236}">
                <a16:creationId xmlns:a16="http://schemas.microsoft.com/office/drawing/2014/main" id="{EACBF07C-7CDF-35A6-3F20-4AAA2176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63" y="2366922"/>
            <a:ext cx="1302799" cy="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317D67-E82C-E10A-5DE7-C4512358B747}"/>
              </a:ext>
            </a:extLst>
          </p:cNvPr>
          <p:cNvSpPr txBox="1"/>
          <p:nvPr/>
        </p:nvSpPr>
        <p:spPr>
          <a:xfrm>
            <a:off x="14068" y="1865638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35249"/>
                </a:solidFill>
                <a:latin typeface="Montserrat" panose="00000500000000000000" pitchFamily="2" charset="0"/>
              </a:rPr>
              <a:t>Asian Cuisine: 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Banh Mi Sandwich </a:t>
            </a:r>
            <a:r>
              <a:rPr lang="en-US" dirty="0">
                <a:solidFill>
                  <a:srgbClr val="635249"/>
                </a:solidFill>
              </a:rPr>
              <a:t>•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 Tonkotsu Ramen </a:t>
            </a:r>
            <a:r>
              <a:rPr lang="en-US" dirty="0">
                <a:solidFill>
                  <a:srgbClr val="635249"/>
                </a:solidFill>
              </a:rPr>
              <a:t>•</a:t>
            </a:r>
            <a:r>
              <a:rPr lang="en-US" sz="1400" dirty="0">
                <a:solidFill>
                  <a:srgbClr val="635249"/>
                </a:solidFill>
                <a:latin typeface="Montserrat" panose="00000500000000000000" pitchFamily="2" charset="0"/>
              </a:rPr>
              <a:t> Spicy Sushi Roll </a:t>
            </a:r>
          </a:p>
        </p:txBody>
      </p:sp>
      <p:pic>
        <p:nvPicPr>
          <p:cNvPr id="24" name="Picture 18" descr="Product Photo | Fish recipes baked, Fresh lobster, Fish recipes">
            <a:extLst>
              <a:ext uri="{FF2B5EF4-FFF2-40B4-BE49-F238E27FC236}">
                <a16:creationId xmlns:a16="http://schemas.microsoft.com/office/drawing/2014/main" id="{D1F727C1-5FC4-0B1A-DE37-2793B684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" y="3987115"/>
            <a:ext cx="1614411" cy="11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Jow - Recipe: Shrimp Scampi with Spaghetti">
            <a:extLst>
              <a:ext uri="{FF2B5EF4-FFF2-40B4-BE49-F238E27FC236}">
                <a16:creationId xmlns:a16="http://schemas.microsoft.com/office/drawing/2014/main" id="{98078791-E670-ABD7-4988-754C3DFC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72" y="3842266"/>
            <a:ext cx="1302791" cy="13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Fish &amp; Chips - Fosters Grille">
            <a:extLst>
              <a:ext uri="{FF2B5EF4-FFF2-40B4-BE49-F238E27FC236}">
                <a16:creationId xmlns:a16="http://schemas.microsoft.com/office/drawing/2014/main" id="{703BEE27-DF6C-13E9-F813-9CF3E29B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83" y="3675185"/>
            <a:ext cx="1880358" cy="16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39EA162-80C1-29A9-48F6-0BFF095DD9D5}"/>
              </a:ext>
            </a:extLst>
          </p:cNvPr>
          <p:cNvSpPr txBox="1"/>
          <p:nvPr/>
        </p:nvSpPr>
        <p:spPr>
          <a:xfrm>
            <a:off x="-1" y="3527882"/>
            <a:ext cx="687206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635249"/>
                </a:solidFill>
                <a:latin typeface="Montserrat" panose="00000500000000000000" pitchFamily="2" charset="0"/>
              </a:rPr>
              <a:t>Quintessential American Seafood: </a:t>
            </a: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Lobster Roll </a:t>
            </a:r>
            <a:r>
              <a:rPr lang="en-US" sz="1300" dirty="0">
                <a:solidFill>
                  <a:srgbClr val="635249"/>
                </a:solidFill>
              </a:rPr>
              <a:t>•</a:t>
            </a: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 Shrimp Scampi </a:t>
            </a:r>
            <a:r>
              <a:rPr lang="en-US" sz="1300" dirty="0">
                <a:solidFill>
                  <a:srgbClr val="635249"/>
                </a:solidFill>
              </a:rPr>
              <a:t>•</a:t>
            </a: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 Fish &amp; Chips</a:t>
            </a:r>
          </a:p>
        </p:txBody>
      </p:sp>
      <p:pic>
        <p:nvPicPr>
          <p:cNvPr id="28" name="Picture 30" descr="Little Caesars® Pizza: Best Value Delivery and Carryout">
            <a:extLst>
              <a:ext uri="{FF2B5EF4-FFF2-40B4-BE49-F238E27FC236}">
                <a16:creationId xmlns:a16="http://schemas.microsoft.com/office/drawing/2014/main" id="{2553F975-9717-BFA7-9CAB-CC3CE748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1" y="5869371"/>
            <a:ext cx="1583313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 descr="Summerbird Delivery Menu | Order Online | 1422 S Tryon St Charlotte |  Grubhub">
            <a:extLst>
              <a:ext uri="{FF2B5EF4-FFF2-40B4-BE49-F238E27FC236}">
                <a16:creationId xmlns:a16="http://schemas.microsoft.com/office/drawing/2014/main" id="{80665CC6-A9F2-A997-6314-C5356B73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26" y="5559688"/>
            <a:ext cx="1386706" cy="12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ides">
            <a:extLst>
              <a:ext uri="{FF2B5EF4-FFF2-40B4-BE49-F238E27FC236}">
                <a16:creationId xmlns:a16="http://schemas.microsoft.com/office/drawing/2014/main" id="{4FB18DE3-DB6D-FCB0-0EDE-00790CB1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86" y="5364074"/>
            <a:ext cx="2180981" cy="17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0C951F7-0287-79B4-502D-15D8683F88AC}"/>
              </a:ext>
            </a:extLst>
          </p:cNvPr>
          <p:cNvSpPr txBox="1"/>
          <p:nvPr/>
        </p:nvSpPr>
        <p:spPr>
          <a:xfrm>
            <a:off x="14068" y="5214617"/>
            <a:ext cx="687206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635249"/>
                </a:solidFill>
                <a:latin typeface="Montserrat" panose="00000500000000000000" pitchFamily="2" charset="0"/>
              </a:rPr>
              <a:t>Neighborhood</a:t>
            </a:r>
            <a:r>
              <a:rPr lang="en-US" sz="1300" b="1" spc="-150" dirty="0">
                <a:solidFill>
                  <a:srgbClr val="635249"/>
                </a:solidFill>
                <a:latin typeface="Montserrat" panose="00000500000000000000" pitchFamily="2" charset="0"/>
              </a:rPr>
              <a:t> Bar </a:t>
            </a:r>
            <a:r>
              <a:rPr lang="en-US" sz="1300" b="1" dirty="0">
                <a:solidFill>
                  <a:srgbClr val="635249"/>
                </a:solidFill>
                <a:latin typeface="Montserrat" panose="00000500000000000000" pitchFamily="2" charset="0"/>
              </a:rPr>
              <a:t>Favorites: </a:t>
            </a: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Deep Dish Pizza </a:t>
            </a:r>
            <a:r>
              <a:rPr lang="en-US" sz="1300" dirty="0">
                <a:solidFill>
                  <a:srgbClr val="635249"/>
                </a:solidFill>
              </a:rPr>
              <a:t>•</a:t>
            </a: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 Spring Salad </a:t>
            </a:r>
            <a:r>
              <a:rPr lang="en-US" sz="1300" dirty="0">
                <a:solidFill>
                  <a:srgbClr val="635249"/>
                </a:solidFill>
              </a:rPr>
              <a:t>•</a:t>
            </a: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 Jalapeño Poppers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B9516B-67BD-2328-8C06-5CB3EF8C6153}"/>
              </a:ext>
            </a:extLst>
          </p:cNvPr>
          <p:cNvSpPr txBox="1"/>
          <p:nvPr/>
        </p:nvSpPr>
        <p:spPr>
          <a:xfrm>
            <a:off x="-40688" y="7063704"/>
            <a:ext cx="6763866" cy="15185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08099" indent="-285750">
              <a:lnSpc>
                <a:spcPts val="1645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The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herbal and fruit-forward notes in the wine will match greens in salads and fermented vegetables</a:t>
            </a:r>
          </a:p>
          <a:p>
            <a:pPr marL="965299" lvl="1" indent="-285750">
              <a:lnSpc>
                <a:spcPts val="1645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This will also benefit spicy dishes because it’ll bring the heat down  </a:t>
            </a:r>
          </a:p>
          <a:p>
            <a:pPr marL="508099" indent="-285750">
              <a:lnSpc>
                <a:spcPts val="1645"/>
              </a:lnSpc>
              <a:buClr>
                <a:srgbClr val="28B19B"/>
              </a:buClr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635249"/>
              </a:solidFill>
              <a:latin typeface="Montserrat" panose="00000500000000000000" pitchFamily="2" charset="0"/>
            </a:endParaRPr>
          </a:p>
          <a:p>
            <a:pPr marL="508099" indent="-285750">
              <a:lnSpc>
                <a:spcPts val="1645"/>
              </a:lnSpc>
              <a:buClr>
                <a:srgbClr val="635249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5249"/>
                </a:solidFill>
                <a:latin typeface="Montserrat" panose="00000500000000000000" pitchFamily="2" charset="0"/>
              </a:rPr>
              <a:t>The acid in the wine will help clean the palate, bring freshness, and create a sensation of lightness, which will cut through the heaviness of cream and oil-heavy dishes </a:t>
            </a:r>
          </a:p>
        </p:txBody>
      </p:sp>
    </p:spTree>
    <p:extLst>
      <p:ext uri="{BB962C8B-B14F-4D97-AF65-F5344CB8AC3E}">
        <p14:creationId xmlns:p14="http://schemas.microsoft.com/office/powerpoint/2010/main" val="38111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1667 -0.00047 L -4.375E-6 4.8148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8f1e015-1080-4806-a2e2-0292cf5e6118" xsi:nil="true"/>
    <lcf76f155ced4ddcb4097134ff3c332f xmlns="21eda0ec-9f4f-42e4-8833-71737f93015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C314991B7E64C88D22C61AA3E02A5" ma:contentTypeVersion="23" ma:contentTypeDescription="Create a new document." ma:contentTypeScope="" ma:versionID="3ff584cd237652416ab99005f96f4389">
  <xsd:schema xmlns:xsd="http://www.w3.org/2001/XMLSchema" xmlns:xs="http://www.w3.org/2001/XMLSchema" xmlns:p="http://schemas.microsoft.com/office/2006/metadata/properties" xmlns:ns1="http://schemas.microsoft.com/sharepoint/v3" xmlns:ns2="98f1e015-1080-4806-a2e2-0292cf5e6118" xmlns:ns3="21eda0ec-9f4f-42e4-8833-71737f93015f" targetNamespace="http://schemas.microsoft.com/office/2006/metadata/properties" ma:root="true" ma:fieldsID="6ef8b15db2c13bccbdc080ce6c10e5af" ns1:_="" ns2:_="" ns3:_="">
    <xsd:import namespace="http://schemas.microsoft.com/sharepoint/v3"/>
    <xsd:import namespace="98f1e015-1080-4806-a2e2-0292cf5e6118"/>
    <xsd:import namespace="21eda0ec-9f4f-42e4-8833-71737f9301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1e015-1080-4806-a2e2-0292cf5e61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bb4ab5-9a4a-4666-8c2a-33aee4ba481c}" ma:internalName="TaxCatchAll" ma:showField="CatchAllData" ma:web="98f1e015-1080-4806-a2e2-0292cf5e61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a0ec-9f4f-42e4-8833-71737f9301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af543e1-7c34-4607-acae-d9a0e8511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791C28-07F0-47E0-8B61-A89C788C73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88E4AC-D8BA-4045-9DAA-5D8727D54D9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8f1e015-1080-4806-a2e2-0292cf5e6118"/>
    <ds:schemaRef ds:uri="21eda0ec-9f4f-42e4-8833-71737f93015f"/>
  </ds:schemaRefs>
</ds:datastoreItem>
</file>

<file path=customXml/itemProps3.xml><?xml version="1.0" encoding="utf-8"?>
<ds:datastoreItem xmlns:ds="http://schemas.openxmlformats.org/officeDocument/2006/customXml" ds:itemID="{417D7B93-62A0-4177-B994-F501A1C1A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f1e015-1080-4806-a2e2-0292cf5e6118"/>
    <ds:schemaRef ds:uri="21eda0ec-9f4f-42e4-8833-71737f930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440</Words>
  <Application>Microsoft Office PowerPoint</Application>
  <PresentationFormat>Letter Paper (8.5x11 in)</PresentationFormat>
  <Paragraphs>38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Phoenix Khandwala</dc:creator>
  <cp:lastModifiedBy>Blanche Orbe</cp:lastModifiedBy>
  <cp:revision>4</cp:revision>
  <dcterms:created xsi:type="dcterms:W3CDTF">2026-02-11T21:53:56Z</dcterms:created>
  <dcterms:modified xsi:type="dcterms:W3CDTF">2026-05-26T15:13:20Z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1eda69-e03a-4156-b495-51c634f6687d_Enabled">
    <vt:lpwstr>true</vt:lpwstr>
  </property>
  <property fmtid="{D5CDD505-2E9C-101B-9397-08002B2CF9AE}" pid="3" name="MSIP_Label_ff1eda69-e03a-4156-b495-51c634f6687d_SetDate">
    <vt:lpwstr>2026-02-12T14:58:48Z</vt:lpwstr>
  </property>
  <property fmtid="{D5CDD505-2E9C-101B-9397-08002B2CF9AE}" pid="4" name="MSIP_Label_ff1eda69-e03a-4156-b495-51c634f6687d_Method">
    <vt:lpwstr>Standard</vt:lpwstr>
  </property>
  <property fmtid="{D5CDD505-2E9C-101B-9397-08002B2CF9AE}" pid="5" name="MSIP_Label_ff1eda69-e03a-4156-b495-51c634f6687d_Name">
    <vt:lpwstr>ff1eda69-e03a-4156-b495-51c634f6687d</vt:lpwstr>
  </property>
  <property fmtid="{D5CDD505-2E9C-101B-9397-08002B2CF9AE}" pid="6" name="MSIP_Label_ff1eda69-e03a-4156-b495-51c634f6687d_SiteId">
    <vt:lpwstr>d14bc227-42e9-426c-86cc-0f1efb561a07</vt:lpwstr>
  </property>
  <property fmtid="{D5CDD505-2E9C-101B-9397-08002B2CF9AE}" pid="7" name="MSIP_Label_ff1eda69-e03a-4156-b495-51c634f6687d_ActionId">
    <vt:lpwstr>1db75e41-7489-4d6a-96e6-1ec0b8346bce</vt:lpwstr>
  </property>
  <property fmtid="{D5CDD505-2E9C-101B-9397-08002B2CF9AE}" pid="8" name="MSIP_Label_ff1eda69-e03a-4156-b495-51c634f6687d_ContentBits">
    <vt:lpwstr>0</vt:lpwstr>
  </property>
  <property fmtid="{D5CDD505-2E9C-101B-9397-08002B2CF9AE}" pid="9" name="MSIP_Label_ff1eda69-e03a-4156-b495-51c634f6687d_Tag">
    <vt:lpwstr>10, 3, 0, 1</vt:lpwstr>
  </property>
  <property fmtid="{D5CDD505-2E9C-101B-9397-08002B2CF9AE}" pid="10" name="ContentTypeId">
    <vt:lpwstr>0x01010030EC314991B7E64C88D22C61AA3E02A5</vt:lpwstr>
  </property>
  <property fmtid="{D5CDD505-2E9C-101B-9397-08002B2CF9AE}" pid="11" name="MediaServiceImageTags">
    <vt:lpwstr/>
  </property>
</Properties>
</file>