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han Caviris" initials="MC" lastIdx="3" clrIdx="0">
    <p:extLst>
      <p:ext uri="{19B8F6BF-5375-455C-9EA6-DF929625EA0E}">
        <p15:presenceInfo xmlns:p15="http://schemas.microsoft.com/office/powerpoint/2012/main" userId="S::MeghanCaviris@evaton.com::e800edac-1b7d-4988-87f8-e43f06e6ec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8B2"/>
    <a:srgbClr val="A4938A"/>
    <a:srgbClr val="7E1117"/>
    <a:srgbClr val="56090F"/>
    <a:srgbClr val="DCD6D2"/>
    <a:srgbClr val="DD100D"/>
    <a:srgbClr val="EC110F"/>
    <a:srgbClr val="AA3F3F"/>
    <a:srgbClr val="E9E5E3"/>
    <a:srgbClr val="BC5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6F706-847D-4F83-8DCD-3EED1F2D2E2E}" v="12" dt="2021-10-11T15:35:38.685"/>
    <p1510:client id="{6D37DBCB-2635-44ED-BB43-4313FEC50F19}" v="21" dt="2022-08-19T16:09:49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4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Xavier" userId="50b20654-c418-45c7-9051-a30a19e86ae3" providerId="ADAL" clId="{2B96F706-847D-4F83-8DCD-3EED1F2D2E2E}"/>
    <pc:docChg chg="undo custSel modSld">
      <pc:chgData name="Camila Xavier" userId="50b20654-c418-45c7-9051-a30a19e86ae3" providerId="ADAL" clId="{2B96F706-847D-4F83-8DCD-3EED1F2D2E2E}" dt="2021-10-11T15:35:38.685" v="19" actId="1035"/>
      <pc:docMkLst>
        <pc:docMk/>
      </pc:docMkLst>
      <pc:sldChg chg="addSp delSp modSp mod">
        <pc:chgData name="Camila Xavier" userId="50b20654-c418-45c7-9051-a30a19e86ae3" providerId="ADAL" clId="{2B96F706-847D-4F83-8DCD-3EED1F2D2E2E}" dt="2021-10-11T15:35:38.685" v="19" actId="1035"/>
        <pc:sldMkLst>
          <pc:docMk/>
          <pc:sldMk cId="814744975" sldId="259"/>
        </pc:sldMkLst>
        <pc:spChg chg="mod">
          <ac:chgData name="Camila Xavier" userId="50b20654-c418-45c7-9051-a30a19e86ae3" providerId="ADAL" clId="{2B96F706-847D-4F83-8DCD-3EED1F2D2E2E}" dt="2021-10-11T15:35:38.685" v="19" actId="1035"/>
          <ac:spMkLst>
            <pc:docMk/>
            <pc:sldMk cId="814744975" sldId="259"/>
            <ac:spMk id="11" creationId="{E66C71DD-DF02-4A7B-AF5B-CB29C38B1C79}"/>
          </ac:spMkLst>
        </pc:spChg>
        <pc:spChg chg="mod">
          <ac:chgData name="Camila Xavier" userId="50b20654-c418-45c7-9051-a30a19e86ae3" providerId="ADAL" clId="{2B96F706-847D-4F83-8DCD-3EED1F2D2E2E}" dt="2021-10-11T15:35:38.685" v="19" actId="1035"/>
          <ac:spMkLst>
            <pc:docMk/>
            <pc:sldMk cId="814744975" sldId="259"/>
            <ac:spMk id="13" creationId="{CF62BA16-3D17-42A9-9AD2-2044A060E85C}"/>
          </ac:spMkLst>
        </pc:spChg>
        <pc:spChg chg="mod">
          <ac:chgData name="Camila Xavier" userId="50b20654-c418-45c7-9051-a30a19e86ae3" providerId="ADAL" clId="{2B96F706-847D-4F83-8DCD-3EED1F2D2E2E}" dt="2021-10-11T15:35:33.347" v="7" actId="6549"/>
          <ac:spMkLst>
            <pc:docMk/>
            <pc:sldMk cId="814744975" sldId="259"/>
            <ac:spMk id="14" creationId="{80630B74-10F3-4699-9A4B-A193B423AC5C}"/>
          </ac:spMkLst>
        </pc:spChg>
        <pc:spChg chg="mod">
          <ac:chgData name="Camila Xavier" userId="50b20654-c418-45c7-9051-a30a19e86ae3" providerId="ADAL" clId="{2B96F706-847D-4F83-8DCD-3EED1F2D2E2E}" dt="2021-10-11T15:35:38.685" v="19" actId="1035"/>
          <ac:spMkLst>
            <pc:docMk/>
            <pc:sldMk cId="814744975" sldId="259"/>
            <ac:spMk id="15" creationId="{C5BDD18E-562E-4DD2-8CA2-9E889DF24454}"/>
          </ac:spMkLst>
        </pc:spChg>
        <pc:spChg chg="add del mod">
          <ac:chgData name="Camila Xavier" userId="50b20654-c418-45c7-9051-a30a19e86ae3" providerId="ADAL" clId="{2B96F706-847D-4F83-8DCD-3EED1F2D2E2E}" dt="2021-10-11T15:35:29.651" v="6" actId="113"/>
          <ac:spMkLst>
            <pc:docMk/>
            <pc:sldMk cId="814744975" sldId="259"/>
            <ac:spMk id="18" creationId="{4B6B0DEC-D16C-4707-AC5A-CFA36A946573}"/>
          </ac:spMkLst>
        </pc:spChg>
        <pc:spChg chg="mod">
          <ac:chgData name="Camila Xavier" userId="50b20654-c418-45c7-9051-a30a19e86ae3" providerId="ADAL" clId="{2B96F706-847D-4F83-8DCD-3EED1F2D2E2E}" dt="2021-10-11T15:35:38.685" v="19" actId="1035"/>
          <ac:spMkLst>
            <pc:docMk/>
            <pc:sldMk cId="814744975" sldId="259"/>
            <ac:spMk id="20" creationId="{E905E558-B4CD-4842-9D1D-204C9175A56B}"/>
          </ac:spMkLst>
        </pc:spChg>
        <pc:grpChg chg="mod">
          <ac:chgData name="Camila Xavier" userId="50b20654-c418-45c7-9051-a30a19e86ae3" providerId="ADAL" clId="{2B96F706-847D-4F83-8DCD-3EED1F2D2E2E}" dt="2021-10-11T15:35:38.685" v="19" actId="1035"/>
          <ac:grpSpMkLst>
            <pc:docMk/>
            <pc:sldMk cId="814744975" sldId="259"/>
            <ac:grpSpMk id="4" creationId="{574A960E-F547-48E8-8333-0A7F9FA4549C}"/>
          </ac:grpSpMkLst>
        </pc:grpChg>
        <pc:picChg chg="mod">
          <ac:chgData name="Camila Xavier" userId="50b20654-c418-45c7-9051-a30a19e86ae3" providerId="ADAL" clId="{2B96F706-847D-4F83-8DCD-3EED1F2D2E2E}" dt="2021-10-11T15:35:38.685" v="19" actId="1035"/>
          <ac:picMkLst>
            <pc:docMk/>
            <pc:sldMk cId="814744975" sldId="259"/>
            <ac:picMk id="1026" creationId="{5BFDB872-8BC3-4148-B21D-F3819F01E18B}"/>
          </ac:picMkLst>
        </pc:picChg>
      </pc:sldChg>
    </pc:docChg>
  </pc:docChgLst>
  <pc:docChgLst>
    <pc:chgData name="Joseph Inman" userId="S::josephinman@evaton.com::1e9001ac-5718-41c2-b7e7-54fabf802858" providerId="AD" clId="Web-{6D37DBCB-2635-44ED-BB43-4313FEC50F19}"/>
    <pc:docChg chg="modSld">
      <pc:chgData name="Joseph Inman" userId="S::josephinman@evaton.com::1e9001ac-5718-41c2-b7e7-54fabf802858" providerId="AD" clId="Web-{6D37DBCB-2635-44ED-BB43-4313FEC50F19}" dt="2022-08-19T16:09:46.397" v="7" actId="20577"/>
      <pc:docMkLst>
        <pc:docMk/>
      </pc:docMkLst>
      <pc:sldChg chg="modSp">
        <pc:chgData name="Joseph Inman" userId="S::josephinman@evaton.com::1e9001ac-5718-41c2-b7e7-54fabf802858" providerId="AD" clId="Web-{6D37DBCB-2635-44ED-BB43-4313FEC50F19}" dt="2022-08-19T16:09:46.397" v="7" actId="20577"/>
        <pc:sldMkLst>
          <pc:docMk/>
          <pc:sldMk cId="814744975" sldId="259"/>
        </pc:sldMkLst>
        <pc:spChg chg="mod">
          <ac:chgData name="Joseph Inman" userId="S::josephinman@evaton.com::1e9001ac-5718-41c2-b7e7-54fabf802858" providerId="AD" clId="Web-{6D37DBCB-2635-44ED-BB43-4313FEC50F19}" dt="2022-08-19T16:09:46.397" v="7" actId="20577"/>
          <ac:spMkLst>
            <pc:docMk/>
            <pc:sldMk cId="814744975" sldId="259"/>
            <ac:spMk id="14" creationId="{80630B74-10F3-4699-9A4B-A193B423AC5C}"/>
          </ac:spMkLst>
        </pc:spChg>
        <pc:spChg chg="mod">
          <ac:chgData name="Joseph Inman" userId="S::josephinman@evaton.com::1e9001ac-5718-41c2-b7e7-54fabf802858" providerId="AD" clId="Web-{6D37DBCB-2635-44ED-BB43-4313FEC50F19}" dt="2022-08-19T16:09:43.740" v="4" actId="20577"/>
          <ac:spMkLst>
            <pc:docMk/>
            <pc:sldMk cId="814744975" sldId="259"/>
            <ac:spMk id="16" creationId="{282A4E3B-A690-470A-A60C-6532AFBC976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94E-D114-41EE-8D79-AD55A267E88E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D8B-5C12-4E68-BCB7-0860C559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4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94E-D114-41EE-8D79-AD55A267E88E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D8B-5C12-4E68-BCB7-0860C559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3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94E-D114-41EE-8D79-AD55A267E88E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D8B-5C12-4E68-BCB7-0860C559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94E-D114-41EE-8D79-AD55A267E88E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D8B-5C12-4E68-BCB7-0860C559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8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94E-D114-41EE-8D79-AD55A267E88E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D8B-5C12-4E68-BCB7-0860C559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4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94E-D114-41EE-8D79-AD55A267E88E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D8B-5C12-4E68-BCB7-0860C559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8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94E-D114-41EE-8D79-AD55A267E88E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D8B-5C12-4E68-BCB7-0860C559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94E-D114-41EE-8D79-AD55A267E88E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D8B-5C12-4E68-BCB7-0860C559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2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94E-D114-41EE-8D79-AD55A267E88E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D8B-5C12-4E68-BCB7-0860C559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94E-D114-41EE-8D79-AD55A267E88E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D8B-5C12-4E68-BCB7-0860C559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94E-D114-41EE-8D79-AD55A267E88E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D8B-5C12-4E68-BCB7-0860C559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1894E-D114-41EE-8D79-AD55A267E88E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E2D8B-5C12-4E68-BCB7-0860C559EC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E11E8470-5A83-4FEC-8B2A-7562050147C5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l" t="t" r="r" b="b"/>
            <a:pathLst>
              <a:path w="6120130" h="6462395">
                <a:moveTo>
                  <a:pt x="6120003" y="0"/>
                </a:moveTo>
                <a:lnTo>
                  <a:pt x="0" y="0"/>
                </a:lnTo>
                <a:lnTo>
                  <a:pt x="0" y="6462001"/>
                </a:lnTo>
                <a:lnTo>
                  <a:pt x="6120003" y="6462001"/>
                </a:lnTo>
                <a:lnTo>
                  <a:pt x="6120003" y="0"/>
                </a:lnTo>
                <a:close/>
              </a:path>
            </a:pathLst>
          </a:custGeom>
          <a:solidFill>
            <a:srgbClr val="C3B8B2"/>
          </a:solidFill>
        </p:spPr>
        <p:txBody>
          <a:bodyPr wrap="square" lIns="0" tIns="0" rIns="0" bIns="0" rtlCol="0"/>
          <a:lstStyle/>
          <a:p>
            <a:endParaRPr sz="625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F61D3B44-1B21-4CF6-8341-BE04A88B39E2}"/>
              </a:ext>
            </a:extLst>
          </p:cNvPr>
          <p:cNvSpPr/>
          <p:nvPr/>
        </p:nvSpPr>
        <p:spPr>
          <a:xfrm>
            <a:off x="148590" y="182031"/>
            <a:ext cx="6549390" cy="8779938"/>
          </a:xfrm>
          <a:custGeom>
            <a:avLst/>
            <a:gdLst/>
            <a:ahLst/>
            <a:cxnLst/>
            <a:rect l="l" t="t" r="r" b="b"/>
            <a:pathLst>
              <a:path w="5499100" h="7416165">
                <a:moveTo>
                  <a:pt x="5498998" y="0"/>
                </a:moveTo>
                <a:lnTo>
                  <a:pt x="0" y="0"/>
                </a:lnTo>
                <a:lnTo>
                  <a:pt x="0" y="7415999"/>
                </a:lnTo>
                <a:lnTo>
                  <a:pt x="5498998" y="7415999"/>
                </a:lnTo>
                <a:lnTo>
                  <a:pt x="5498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25"/>
          </a:p>
        </p:txBody>
      </p:sp>
    </p:spTree>
    <p:extLst>
      <p:ext uri="{BB962C8B-B14F-4D97-AF65-F5344CB8AC3E}">
        <p14:creationId xmlns:p14="http://schemas.microsoft.com/office/powerpoint/2010/main" val="224314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0630B74-10F3-4699-9A4B-A193B423AC5C}"/>
              </a:ext>
            </a:extLst>
          </p:cNvPr>
          <p:cNvSpPr txBox="1"/>
          <p:nvPr/>
        </p:nvSpPr>
        <p:spPr>
          <a:xfrm>
            <a:off x="438853" y="2050424"/>
            <a:ext cx="4435485" cy="43704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200" b="1" dirty="0">
                <a:latin typeface="Palatino Linotype" panose="02040502050505030304" pitchFamily="18" charset="0"/>
              </a:rPr>
              <a:t>VARIETIES: </a:t>
            </a:r>
            <a:r>
              <a:rPr lang="it-IT" sz="1200" dirty="0">
                <a:latin typeface="Palatino Linotype" panose="02040502050505030304" pitchFamily="18" charset="0"/>
              </a:rPr>
              <a:t>95% Sangiovese &amp; 5% Canaiolo &amp; Colorino</a:t>
            </a:r>
          </a:p>
          <a:p>
            <a:endParaRPr lang="en-US" sz="1200" dirty="0">
              <a:latin typeface="Palatino Linotype" panose="02040502050505030304" pitchFamily="18" charset="0"/>
            </a:endParaRPr>
          </a:p>
          <a:p>
            <a:r>
              <a:rPr lang="en-US" sz="1200" b="1" dirty="0">
                <a:latin typeface="Palatino Linotype" panose="02040502050505030304" pitchFamily="18" charset="0"/>
              </a:rPr>
              <a:t>THE ESTATE:  </a:t>
            </a:r>
            <a:r>
              <a:rPr lang="en-US" sz="1200" dirty="0">
                <a:latin typeface="Palatino Linotype" panose="02040502050505030304" pitchFamily="18" charset="0"/>
              </a:rPr>
              <a:t>From the </a:t>
            </a:r>
            <a:r>
              <a:rPr lang="it-IT" sz="1200" dirty="0">
                <a:latin typeface="Palatino Linotype" panose="02040502050505030304" pitchFamily="18" charset="0"/>
              </a:rPr>
              <a:t>Figline Valdarno ( Firenze ) district</a:t>
            </a:r>
          </a:p>
          <a:p>
            <a:r>
              <a:rPr lang="en-US" sz="1200" dirty="0">
                <a:latin typeface="Palatino Linotype" panose="02040502050505030304" pitchFamily="18" charset="0"/>
              </a:rPr>
              <a:t>grown 1,082 feet above sea level in soil composed of sand and clay rich in magnesium and calcium</a:t>
            </a:r>
          </a:p>
          <a:p>
            <a:endParaRPr lang="en-US" sz="1200" dirty="0">
              <a:latin typeface="Palatino Linotype" panose="02040502050505030304" pitchFamily="18" charset="0"/>
            </a:endParaRPr>
          </a:p>
          <a:p>
            <a:r>
              <a:rPr lang="en-US" sz="1200" b="1" dirty="0">
                <a:latin typeface="Palatino Linotype" panose="02040502050505030304" pitchFamily="18" charset="0"/>
              </a:rPr>
              <a:t>WINEMAKING: </a:t>
            </a:r>
            <a:r>
              <a:rPr lang="en-US" sz="1200" dirty="0">
                <a:latin typeface="Palatino Linotype" panose="02040502050505030304" pitchFamily="18" charset="0"/>
              </a:rPr>
              <a:t>Hand-harvested the middle of September; Fermented- in stainless steel tanks;  Maceration - 2 days at 10°C - 5 days at 28°C/30°C; Aged in stainless steel for about 6 months</a:t>
            </a:r>
          </a:p>
          <a:p>
            <a:endParaRPr lang="en-US" sz="1200" dirty="0">
              <a:latin typeface="Palatino Linotype" panose="02040502050505030304" pitchFamily="18" charset="0"/>
            </a:endParaRPr>
          </a:p>
          <a:p>
            <a:r>
              <a:rPr lang="en-US" sz="1200" b="1" dirty="0">
                <a:latin typeface="Palatino Linotype" panose="02040502050505030304" pitchFamily="18" charset="0"/>
              </a:rPr>
              <a:t>TASTING NOTES: </a:t>
            </a:r>
            <a:r>
              <a:rPr lang="en-US" sz="1200" dirty="0">
                <a:latin typeface="Palatino Linotype" panose="02040502050505030304" pitchFamily="18" charset="0"/>
              </a:rPr>
              <a:t>Aromas of ripe black cherries, sandalwood, cedar and strawberry compote. Texturally even and balanced bright acidity, juicy fruits and a joyful, lingering sense of the vineyards at Il Palagio</a:t>
            </a:r>
          </a:p>
          <a:p>
            <a:endParaRPr lang="en-US" sz="1200" dirty="0">
              <a:latin typeface="Palatino Linotype" panose="02040502050505030304" pitchFamily="18" charset="0"/>
            </a:endParaRPr>
          </a:p>
          <a:p>
            <a:r>
              <a:rPr lang="en-US" sz="1200" b="1" dirty="0">
                <a:latin typeface="Palatino Linotype" panose="02040502050505030304" pitchFamily="18" charset="0"/>
              </a:rPr>
              <a:t>PAIRINGS: </a:t>
            </a:r>
            <a:r>
              <a:rPr lang="en-US" sz="1200" dirty="0">
                <a:latin typeface="Palatino Linotype" panose="02040502050505030304" pitchFamily="18" charset="0"/>
              </a:rPr>
              <a:t>Perfect for combining with traditional Tuscan recipes.</a:t>
            </a:r>
          </a:p>
          <a:p>
            <a:endParaRPr lang="en-US" sz="1200" dirty="0">
              <a:latin typeface="Palatino Linotype" panose="02040502050505030304" pitchFamily="18" charset="0"/>
            </a:endParaRPr>
          </a:p>
          <a:p>
            <a:r>
              <a:rPr lang="en-US" sz="1200" b="1" dirty="0">
                <a:latin typeface="Palatino Linotype" panose="02040502050505030304" pitchFamily="18" charset="0"/>
              </a:rPr>
              <a:t>ABV: </a:t>
            </a:r>
            <a:r>
              <a:rPr lang="en-US" sz="1200" dirty="0">
                <a:latin typeface="Palatino Linotype" panose="02040502050505030304" pitchFamily="18" charset="0"/>
              </a:rPr>
              <a:t>13%     </a:t>
            </a:r>
            <a:endParaRPr lang="en-US" sz="1200" b="1" dirty="0">
              <a:latin typeface="Palatino Linotype" panose="02040502050505030304" pitchFamily="18" charset="0"/>
            </a:endParaRPr>
          </a:p>
          <a:p>
            <a:endParaRPr lang="en-US" sz="1200" dirty="0">
              <a:latin typeface="Palatino Linotype" panose="02040502050505030304" pitchFamily="18" charset="0"/>
            </a:endParaRPr>
          </a:p>
          <a:p>
            <a:r>
              <a:rPr lang="en-US" sz="1200" b="1" dirty="0">
                <a:latin typeface="Palatino Linotype"/>
                <a:ea typeface="Calibri"/>
                <a:cs typeface="Calibri"/>
              </a:rPr>
              <a:t>SRP</a:t>
            </a:r>
            <a:r>
              <a:rPr lang="en-US" sz="1200" dirty="0">
                <a:latin typeface="Palatino Linotype"/>
                <a:ea typeface="Calibri"/>
                <a:cs typeface="Calibri"/>
              </a:rPr>
              <a:t>: $19.99 </a:t>
            </a:r>
            <a:endParaRPr lang="en-US" sz="1200" dirty="0">
              <a:latin typeface="Palatino Linotype" panose="02040502050505030304" pitchFamily="18" charset="0"/>
            </a:endParaRPr>
          </a:p>
          <a:p>
            <a:endParaRPr lang="en-US" sz="1400" dirty="0">
              <a:latin typeface="Palatino Linotype" panose="0204050205050503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05E558-B4CD-4842-9D1D-204C9175A56B}"/>
              </a:ext>
            </a:extLst>
          </p:cNvPr>
          <p:cNvSpPr txBox="1"/>
          <p:nvPr/>
        </p:nvSpPr>
        <p:spPr>
          <a:xfrm>
            <a:off x="399437" y="7145531"/>
            <a:ext cx="16198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</a:rPr>
              <a:t>Released in 1994, the song “When We Dance” is about holding on to the perfect ideal of forbidden romantic love.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4A960E-F547-48E8-8333-0A7F9FA4549C}"/>
              </a:ext>
            </a:extLst>
          </p:cNvPr>
          <p:cNvGrpSpPr/>
          <p:nvPr/>
        </p:nvGrpSpPr>
        <p:grpSpPr>
          <a:xfrm>
            <a:off x="212029" y="6483319"/>
            <a:ext cx="1485924" cy="807621"/>
            <a:chOff x="2870301" y="6234904"/>
            <a:chExt cx="1485924" cy="8076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6C71DD-DF02-4A7B-AF5B-CB29C38B1C79}"/>
                </a:ext>
              </a:extLst>
            </p:cNvPr>
            <p:cNvSpPr txBox="1"/>
            <p:nvPr/>
          </p:nvSpPr>
          <p:spPr>
            <a:xfrm>
              <a:off x="2870301" y="6234904"/>
              <a:ext cx="1485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none" spc="0" normalizeH="0" noProof="0" dirty="0">
                  <a:ln>
                    <a:noFill/>
                  </a:ln>
                  <a:solidFill>
                    <a:srgbClr val="A4938A"/>
                  </a:solidFill>
                  <a:uLnTx/>
                  <a:uFillTx/>
                  <a:latin typeface="Palatino Linotype" panose="02040502050505030304" pitchFamily="18" charset="0"/>
                </a:rPr>
                <a:t>BEYOND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62BA16-3D17-42A9-9AD2-2044A060E85C}"/>
                </a:ext>
              </a:extLst>
            </p:cNvPr>
            <p:cNvSpPr txBox="1"/>
            <p:nvPr/>
          </p:nvSpPr>
          <p:spPr>
            <a:xfrm rot="16200000">
              <a:off x="2888097" y="6570987"/>
              <a:ext cx="66607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u="none" strike="noStrike" kern="0" normalizeH="0" noProof="0">
                  <a:ln>
                    <a:noFill/>
                  </a:ln>
                  <a:solidFill>
                    <a:srgbClr val="A4938A"/>
                  </a:solidFill>
                  <a:uLnTx/>
                  <a:uFillTx/>
                  <a:latin typeface="Palatino Linotype" panose="02040502050505030304" pitchFamily="18" charset="0"/>
                </a:rPr>
                <a:t>the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BDD18E-562E-4DD2-8CA2-9E889DF24454}"/>
                </a:ext>
              </a:extLst>
            </p:cNvPr>
            <p:cNvSpPr txBox="1"/>
            <p:nvPr/>
          </p:nvSpPr>
          <p:spPr>
            <a:xfrm>
              <a:off x="3140511" y="6528109"/>
              <a:ext cx="11522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none" spc="0" normalizeH="0" noProof="0">
                  <a:ln>
                    <a:noFill/>
                  </a:ln>
                  <a:solidFill>
                    <a:srgbClr val="A4938A"/>
                  </a:solidFill>
                  <a:uLnTx/>
                  <a:uFillTx/>
                  <a:latin typeface="Palatino Linotype" panose="02040502050505030304" pitchFamily="18" charset="0"/>
                </a:rPr>
                <a:t>MUSIC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6B0DEC-D16C-4707-AC5A-CFA36A946573}"/>
              </a:ext>
            </a:extLst>
          </p:cNvPr>
          <p:cNvSpPr txBox="1"/>
          <p:nvPr/>
        </p:nvSpPr>
        <p:spPr>
          <a:xfrm>
            <a:off x="438853" y="1375005"/>
            <a:ext cx="42245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u="none" strike="noStrike" baseline="0" dirty="0">
                <a:latin typeface="Montserrat-Italic"/>
              </a:rPr>
              <a:t>“</a:t>
            </a:r>
            <a:r>
              <a:rPr lang="en-US" sz="1600" b="1" i="1" u="none" strike="noStrike" baseline="0" dirty="0">
                <a:latin typeface="Palatino Linotype" panose="02040502050505030304" pitchFamily="18" charset="0"/>
              </a:rPr>
              <a:t>A wine is like a song; it has to tell a story.”</a:t>
            </a:r>
            <a:r>
              <a:rPr lang="en-US" sz="1600" i="1" dirty="0">
                <a:latin typeface="Palatino Linotype" panose="02040502050505030304" pitchFamily="18" charset="0"/>
              </a:rPr>
              <a:t> </a:t>
            </a:r>
          </a:p>
          <a:p>
            <a:pPr algn="r"/>
            <a:r>
              <a:rPr lang="en-US" sz="1400" dirty="0">
                <a:solidFill>
                  <a:srgbClr val="A4938A"/>
                </a:solidFill>
                <a:latin typeface="Palatino Linotype" panose="02040502050505030304" pitchFamily="18" charset="0"/>
              </a:rPr>
              <a:t>– Sting          </a:t>
            </a:r>
            <a:endParaRPr lang="en-US" sz="1200" dirty="0">
              <a:solidFill>
                <a:srgbClr val="A4938A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24DB0EC6-6955-4E6A-B517-0549A498A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2"/>
          <a:stretch/>
        </p:blipFill>
        <p:spPr>
          <a:xfrm>
            <a:off x="326662" y="534357"/>
            <a:ext cx="2054971" cy="707886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BFDB872-8BC3-4148-B21D-F3819F01E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3488" r="874"/>
          <a:stretch/>
        </p:blipFill>
        <p:spPr bwMode="auto">
          <a:xfrm>
            <a:off x="2246125" y="6432519"/>
            <a:ext cx="2417229" cy="2183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2A4E3B-A690-470A-A60C-6532AFBC976D}"/>
              </a:ext>
            </a:extLst>
          </p:cNvPr>
          <p:cNvSpPr txBox="1"/>
          <p:nvPr/>
        </p:nvSpPr>
        <p:spPr>
          <a:xfrm>
            <a:off x="2133600" y="580523"/>
            <a:ext cx="3266515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 b="1" i="0" u="none" strike="noStrike" baseline="0" dirty="0">
                <a:solidFill>
                  <a:srgbClr val="A4938A"/>
                </a:solidFill>
                <a:latin typeface="Palatino Linotype"/>
              </a:rPr>
              <a:t>WHEN WE DANCE </a:t>
            </a:r>
            <a:r>
              <a:rPr lang="it-IT" sz="2000" b="1" dirty="0">
                <a:solidFill>
                  <a:srgbClr val="A4938A"/>
                </a:solidFill>
                <a:latin typeface="Palatino Linotype"/>
              </a:rPr>
              <a:t>2019 </a:t>
            </a:r>
            <a:endParaRPr lang="it-IT" sz="2000" b="1" i="0" u="none" strike="noStrike" baseline="0" dirty="0">
              <a:solidFill>
                <a:srgbClr val="A4938A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it-IT" sz="1400" b="1" dirty="0">
                <a:solidFill>
                  <a:srgbClr val="A4938A"/>
                </a:solidFill>
                <a:latin typeface="Palatino Linotype"/>
              </a:rPr>
              <a:t>CHIANTI D.O.C.G.</a:t>
            </a:r>
            <a:endParaRPr lang="en-US" sz="1400" b="1" dirty="0">
              <a:solidFill>
                <a:srgbClr val="A4938A"/>
              </a:solidFill>
              <a:latin typeface="Palatino Linotype"/>
            </a:endParaRPr>
          </a:p>
        </p:txBody>
      </p:sp>
      <p:pic>
        <p:nvPicPr>
          <p:cNvPr id="17" name="Picture 16" descr="A picture containing text, beverage, alcohol&#10;&#10;Description automatically generated">
            <a:extLst>
              <a:ext uri="{FF2B5EF4-FFF2-40B4-BE49-F238E27FC236}">
                <a16:creationId xmlns:a16="http://schemas.microsoft.com/office/drawing/2014/main" id="{747F97FB-20F1-4F76-9C93-EF9F7DA08C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" b="-438"/>
          <a:stretch/>
        </p:blipFill>
        <p:spPr>
          <a:xfrm>
            <a:off x="4764382" y="304813"/>
            <a:ext cx="2054971" cy="88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4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8f1e015-1080-4806-a2e2-0292cf5e6118">
      <UserInfo>
        <DisplayName>Camila Xavier</DisplayName>
        <AccountId>10</AccountId>
        <AccountType/>
      </UserInfo>
      <UserInfo>
        <DisplayName>April Gordon</DisplayName>
        <AccountId>11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TaxCatchAll xmlns="98f1e015-1080-4806-a2e2-0292cf5e6118" xsi:nil="true"/>
    <lcf76f155ced4ddcb4097134ff3c332f xmlns="21eda0ec-9f4f-42e4-8833-71737f93015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C314991B7E64C88D22C61AA3E02A5" ma:contentTypeVersion="20" ma:contentTypeDescription="Create a new document." ma:contentTypeScope="" ma:versionID="4967e1b4c4231ebdb1aeee03e4102a12">
  <xsd:schema xmlns:xsd="http://www.w3.org/2001/XMLSchema" xmlns:xs="http://www.w3.org/2001/XMLSchema" xmlns:p="http://schemas.microsoft.com/office/2006/metadata/properties" xmlns:ns1="http://schemas.microsoft.com/sharepoint/v3" xmlns:ns2="98f1e015-1080-4806-a2e2-0292cf5e6118" xmlns:ns3="21eda0ec-9f4f-42e4-8833-71737f93015f" targetNamespace="http://schemas.microsoft.com/office/2006/metadata/properties" ma:root="true" ma:fieldsID="9d45b5cc1a71c2252e12aa61e6d30c94" ns1:_="" ns2:_="" ns3:_="">
    <xsd:import namespace="http://schemas.microsoft.com/sharepoint/v3"/>
    <xsd:import namespace="98f1e015-1080-4806-a2e2-0292cf5e6118"/>
    <xsd:import namespace="21eda0ec-9f4f-42e4-8833-71737f9301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1e015-1080-4806-a2e2-0292cf5e61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bb4ab5-9a4a-4666-8c2a-33aee4ba481c}" ma:internalName="TaxCatchAll" ma:showField="CatchAllData" ma:web="98f1e015-1080-4806-a2e2-0292cf5e61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da0ec-9f4f-42e4-8833-71737f9301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af543e1-7c34-4607-acae-d9a0e85118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EFCEB4-D614-431D-A344-DCC4F3E09542}">
  <ds:schemaRefs>
    <ds:schemaRef ds:uri="fccfd93c-f7b4-4432-aba3-b2b6058da4f2"/>
    <ds:schemaRef ds:uri="http://schemas.microsoft.com/office/2006/metadata/properties"/>
    <ds:schemaRef ds:uri="http://schemas.microsoft.com/office/infopath/2007/PartnerControls"/>
    <ds:schemaRef ds:uri="98f1e015-1080-4806-a2e2-0292cf5e6118"/>
    <ds:schemaRef ds:uri="http://schemas.microsoft.com/sharepoint/v3"/>
    <ds:schemaRef ds:uri="21eda0ec-9f4f-42e4-8833-71737f93015f"/>
  </ds:schemaRefs>
</ds:datastoreItem>
</file>

<file path=customXml/itemProps2.xml><?xml version="1.0" encoding="utf-8"?>
<ds:datastoreItem xmlns:ds="http://schemas.openxmlformats.org/officeDocument/2006/customXml" ds:itemID="{5AB2BCDE-28BF-4998-8A2E-6218EB6B68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f1e015-1080-4806-a2e2-0292cf5e6118"/>
    <ds:schemaRef ds:uri="21eda0ec-9f4f-42e4-8833-71737f930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22B296-CD89-4182-88E8-D1128EA621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</Words>
  <Application>Microsoft Office PowerPoint</Application>
  <PresentationFormat>Letter Paper (8.5x11 in)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Caviris</dc:creator>
  <cp:lastModifiedBy>Camila Xavier</cp:lastModifiedBy>
  <cp:revision>6</cp:revision>
  <dcterms:created xsi:type="dcterms:W3CDTF">2021-06-02T15:23:39Z</dcterms:created>
  <dcterms:modified xsi:type="dcterms:W3CDTF">2022-08-19T16:09:52Z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1eda69-e03a-4156-b495-51c634f6687d_Enabled">
    <vt:lpwstr>true</vt:lpwstr>
  </property>
  <property fmtid="{D5CDD505-2E9C-101B-9397-08002B2CF9AE}" pid="3" name="MSIP_Label_ff1eda69-e03a-4156-b495-51c634f6687d_SetDate">
    <vt:lpwstr>2021-06-02T15:23:39Z</vt:lpwstr>
  </property>
  <property fmtid="{D5CDD505-2E9C-101B-9397-08002B2CF9AE}" pid="4" name="MSIP_Label_ff1eda69-e03a-4156-b495-51c634f6687d_Method">
    <vt:lpwstr>Standard</vt:lpwstr>
  </property>
  <property fmtid="{D5CDD505-2E9C-101B-9397-08002B2CF9AE}" pid="5" name="MSIP_Label_ff1eda69-e03a-4156-b495-51c634f6687d_Name">
    <vt:lpwstr>ff1eda69-e03a-4156-b495-51c634f6687d</vt:lpwstr>
  </property>
  <property fmtid="{D5CDD505-2E9C-101B-9397-08002B2CF9AE}" pid="6" name="MSIP_Label_ff1eda69-e03a-4156-b495-51c634f6687d_SiteId">
    <vt:lpwstr>d14bc227-42e9-426c-86cc-0f1efb561a07</vt:lpwstr>
  </property>
  <property fmtid="{D5CDD505-2E9C-101B-9397-08002B2CF9AE}" pid="7" name="MSIP_Label_ff1eda69-e03a-4156-b495-51c634f6687d_ActionId">
    <vt:lpwstr>a19bc39e-98fd-442d-b66b-ce8b293b8f67</vt:lpwstr>
  </property>
  <property fmtid="{D5CDD505-2E9C-101B-9397-08002B2CF9AE}" pid="8" name="MSIP_Label_ff1eda69-e03a-4156-b495-51c634f6687d_ContentBits">
    <vt:lpwstr>0</vt:lpwstr>
  </property>
  <property fmtid="{D5CDD505-2E9C-101B-9397-08002B2CF9AE}" pid="9" name="ContentTypeId">
    <vt:lpwstr>0x01010030EC314991B7E64C88D22C61AA3E02A5</vt:lpwstr>
  </property>
  <property fmtid="{D5CDD505-2E9C-101B-9397-08002B2CF9AE}" pid="10" name="MediaServiceImageTags">
    <vt:lpwstr/>
  </property>
</Properties>
</file>