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6"/>
    <a:srgbClr val="FE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10B1F-F2AD-44BC-A0FF-4ADB5BA6C4D7}" v="1" dt="2025-09-12T13:37:05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oenix Khandwala" userId="11cc64ba-ac57-4a15-acd2-4c9c072dcefe" providerId="ADAL" clId="{70310B1F-F2AD-44BC-A0FF-4ADB5BA6C4D7}"/>
    <pc:docChg chg="custSel modSld">
      <pc:chgData name="Phoenix Khandwala" userId="11cc64ba-ac57-4a15-acd2-4c9c072dcefe" providerId="ADAL" clId="{70310B1F-F2AD-44BC-A0FF-4ADB5BA6C4D7}" dt="2025-09-12T13:37:38.360" v="9" actId="1076"/>
      <pc:docMkLst>
        <pc:docMk/>
      </pc:docMkLst>
      <pc:sldChg chg="addSp delSp modSp mod">
        <pc:chgData name="Phoenix Khandwala" userId="11cc64ba-ac57-4a15-acd2-4c9c072dcefe" providerId="ADAL" clId="{70310B1F-F2AD-44BC-A0FF-4ADB5BA6C4D7}" dt="2025-09-12T13:37:38.360" v="9" actId="1076"/>
        <pc:sldMkLst>
          <pc:docMk/>
          <pc:sldMk cId="1270949038" sldId="256"/>
        </pc:sldMkLst>
        <pc:picChg chg="del">
          <ac:chgData name="Phoenix Khandwala" userId="11cc64ba-ac57-4a15-acd2-4c9c072dcefe" providerId="ADAL" clId="{70310B1F-F2AD-44BC-A0FF-4ADB5BA6C4D7}" dt="2025-09-12T13:37:25.990" v="6" actId="478"/>
          <ac:picMkLst>
            <pc:docMk/>
            <pc:sldMk cId="1270949038" sldId="256"/>
            <ac:picMk id="10" creationId="{D693F21D-6C44-E407-8E8A-CD9E1032DC7A}"/>
          </ac:picMkLst>
        </pc:picChg>
        <pc:picChg chg="add mod modCrop">
          <ac:chgData name="Phoenix Khandwala" userId="11cc64ba-ac57-4a15-acd2-4c9c072dcefe" providerId="ADAL" clId="{70310B1F-F2AD-44BC-A0FF-4ADB5BA6C4D7}" dt="2025-09-12T13:37:38.360" v="9" actId="1076"/>
          <ac:picMkLst>
            <pc:docMk/>
            <pc:sldMk cId="1270949038" sldId="256"/>
            <ac:picMk id="12" creationId="{041F979A-78B2-7BCC-28C0-305E4B22CC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4D86-2308-9B4C-B7DD-E9F6E380D9E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6BC7-951A-1540-9182-03B7CB39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76CB331-94FC-3B48-8CBD-322310FC9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8042"/>
            <a:ext cx="7772398" cy="5670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206712-698E-DD4A-8CC5-37DE7236B8A8}"/>
              </a:ext>
            </a:extLst>
          </p:cNvPr>
          <p:cNvSpPr/>
          <p:nvPr/>
        </p:nvSpPr>
        <p:spPr>
          <a:xfrm>
            <a:off x="0" y="0"/>
            <a:ext cx="3217127" cy="2117904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D19D-3AF8-C842-A110-AF6605F3EB10}"/>
              </a:ext>
            </a:extLst>
          </p:cNvPr>
          <p:cNvSpPr/>
          <p:nvPr/>
        </p:nvSpPr>
        <p:spPr>
          <a:xfrm>
            <a:off x="0" y="9547926"/>
            <a:ext cx="7772398" cy="510473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93968-15A3-A04A-9864-0CA59FCD0B3C}"/>
              </a:ext>
            </a:extLst>
          </p:cNvPr>
          <p:cNvSpPr txBox="1"/>
          <p:nvPr/>
        </p:nvSpPr>
        <p:spPr>
          <a:xfrm>
            <a:off x="279432" y="9653104"/>
            <a:ext cx="147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SANDEMAN.COM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D91AA5-F212-D942-B6F5-7B5FF7D65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39" y="320475"/>
            <a:ext cx="1698224" cy="1497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95E31F-4ECC-F947-8218-6EAC65DE7159}"/>
              </a:ext>
            </a:extLst>
          </p:cNvPr>
          <p:cNvSpPr txBox="1"/>
          <p:nvPr/>
        </p:nvSpPr>
        <p:spPr>
          <a:xfrm>
            <a:off x="6451030" y="9681499"/>
            <a:ext cx="107571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/>
              <a:t>@SandemanPorto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B69B0C-5AA5-894D-BA77-A8B7C7652608}"/>
              </a:ext>
            </a:extLst>
          </p:cNvPr>
          <p:cNvSpPr txBox="1"/>
          <p:nvPr/>
        </p:nvSpPr>
        <p:spPr>
          <a:xfrm>
            <a:off x="5326157" y="9681499"/>
            <a:ext cx="11792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/>
              <a:t>/TheSandemanDon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02D63-C232-BF45-B57E-21B58876B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526" y="9708424"/>
            <a:ext cx="154936" cy="1549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AF59C9-4DEB-1E42-B5AD-76B450C96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50" y="9708424"/>
            <a:ext cx="150330" cy="1503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9F2CFB-D954-D14B-A56D-8C5B53E7F711}"/>
              </a:ext>
            </a:extLst>
          </p:cNvPr>
          <p:cNvGrpSpPr/>
          <p:nvPr/>
        </p:nvGrpSpPr>
        <p:grpSpPr>
          <a:xfrm>
            <a:off x="334924" y="2246467"/>
            <a:ext cx="5791555" cy="1993065"/>
            <a:chOff x="330162" y="2212271"/>
            <a:chExt cx="5791555" cy="19930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9985A3-52EF-3A40-A48F-BC3264622918}"/>
                </a:ext>
              </a:extLst>
            </p:cNvPr>
            <p:cNvSpPr txBox="1"/>
            <p:nvPr/>
          </p:nvSpPr>
          <p:spPr>
            <a:xfrm>
              <a:off x="330162" y="2212271"/>
              <a:ext cx="5791555" cy="1993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/>
                <a:t>THE WORLD’S </a:t>
              </a:r>
              <a:br>
                <a:rPr lang="en-US" sz="2400" b="1"/>
              </a:br>
              <a:r>
                <a:rPr lang="en-US" sz="2400" b="1">
                  <a:solidFill>
                    <a:srgbClr val="F5A706"/>
                  </a:solidFill>
                </a:rPr>
                <a:t>MOST AWARDED</a:t>
              </a:r>
              <a:br>
                <a:rPr lang="en-US" sz="2400" b="1"/>
              </a:br>
              <a:r>
                <a:rPr lang="en-US" sz="2400" b="1"/>
                <a:t>PORT WINE</a:t>
              </a:r>
            </a:p>
            <a:p>
              <a:r>
                <a:rPr lang="en-US" sz="2800" b="1">
                  <a:solidFill>
                    <a:srgbClr val="F5A706"/>
                  </a:solidFill>
                </a:rPr>
                <a:t>NEW: FOUNDER’S RESERVE 375ML COMING SOON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5BA638-AABC-354D-A781-59A8B0F20687}"/>
                </a:ext>
              </a:extLst>
            </p:cNvPr>
            <p:cNvSpPr txBox="1"/>
            <p:nvPr/>
          </p:nvSpPr>
          <p:spPr>
            <a:xfrm>
              <a:off x="1898159" y="2984869"/>
              <a:ext cx="528637" cy="5539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*</a:t>
              </a:r>
              <a:endParaRPr lang="en-US" sz="12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EF00132-3A3A-4140-8476-A55B0020B4E3}"/>
              </a:ext>
            </a:extLst>
          </p:cNvPr>
          <p:cNvSpPr txBox="1"/>
          <p:nvPr/>
        </p:nvSpPr>
        <p:spPr>
          <a:xfrm>
            <a:off x="5653056" y="9243462"/>
            <a:ext cx="2398774" cy="394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00" i="1" dirty="0"/>
              <a:t>Sources:  Nielsen L52W </a:t>
            </a:r>
            <a:r>
              <a:rPr lang="en-US" sz="500" i="1" dirty="0" err="1"/>
              <a:t>w.e</a:t>
            </a:r>
            <a:r>
              <a:rPr lang="en-US" sz="500" i="1" dirty="0"/>
              <a:t>. 06.14.25, </a:t>
            </a:r>
            <a:r>
              <a:rPr lang="en-US" sz="500" i="1" dirty="0">
                <a:solidFill>
                  <a:prstClr val="black"/>
                </a:solidFill>
                <a:latin typeface="Calibri" panose="020F0502020204030204"/>
              </a:rPr>
              <a:t>Decanter World Wine Awards, International Wine Challenge, and International Wine and Spirits Awards</a:t>
            </a:r>
            <a:endParaRPr lang="en-US" sz="5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C3A5B-98E9-46ED-AE45-54AEE884D5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602"/>
          <a:stretch/>
        </p:blipFill>
        <p:spPr>
          <a:xfrm>
            <a:off x="3217127" y="-3359"/>
            <a:ext cx="2210077" cy="21179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528D43-5DC6-4063-99DA-00E4A01FB8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644" r="3146" b="10359"/>
          <a:stretch/>
        </p:blipFill>
        <p:spPr>
          <a:xfrm>
            <a:off x="5424849" y="-3359"/>
            <a:ext cx="2300082" cy="2117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7FDFAB-1DFA-B05A-D760-1324F22B596F}"/>
              </a:ext>
            </a:extLst>
          </p:cNvPr>
          <p:cNvSpPr txBox="1"/>
          <p:nvPr/>
        </p:nvSpPr>
        <p:spPr>
          <a:xfrm>
            <a:off x="329470" y="4687951"/>
            <a:ext cx="5095379" cy="423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79668"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b="1" dirty="0">
                <a:solidFill>
                  <a:srgbClr val="F5A706"/>
                </a:solidFill>
                <a:latin typeface="+mj-lt"/>
              </a:rPr>
              <a:t>THE HOUSE OF SANDEMAN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Founded in 1790 with over 230 years of quality and innovation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Sandeman is the #1 Imported Port in the US by volume*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Sandeman is known for its elegant and vibrant house style 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000" dirty="0">
              <a:latin typeface="+mj-lt"/>
              <a:sym typeface="Georgia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b="1" dirty="0">
                <a:solidFill>
                  <a:srgbClr val="F5A706"/>
                </a:solidFill>
                <a:latin typeface="+mj-lt"/>
              </a:rPr>
              <a:t>FOUNDER’S RESERVE RUBY PORT</a:t>
            </a:r>
            <a:endParaRPr lang="en-US" sz="1100" dirty="0">
              <a:solidFill>
                <a:srgbClr val="000000"/>
              </a:solidFill>
              <a:latin typeface="+mj-lt"/>
              <a:sym typeface="Georgia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  <a:sym typeface="Georgia"/>
              </a:rPr>
              <a:t>Named in honor of the Founder, George Sandeman, this reserve is one of Sandeman’s greatest Ports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  <a:sym typeface="Georgia"/>
              </a:rPr>
              <a:t>S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elected from the finest lots of each vintage and aged for 5 years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Full of the power, fruit, and fire that distinguishes Ruby Port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Serve chilled, on the rocks or in your favorite cocktail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100" dirty="0">
              <a:solidFill>
                <a:srgbClr val="000000"/>
              </a:solidFill>
              <a:latin typeface="+mj-lt"/>
            </a:endParaRP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462" b="1" dirty="0">
                <a:solidFill>
                  <a:srgbClr val="F5A706"/>
                </a:solidFill>
                <a:latin typeface="+mj-lt"/>
                <a:sym typeface="Georgia"/>
              </a:rPr>
              <a:t>NEW 375ML Format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  <a:sym typeface="Georgia"/>
              </a:rPr>
              <a:t>Convenient format perfect for by the glass &amp; hotel mini bar programs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  <a:sym typeface="Georgia"/>
              </a:rPr>
              <a:t>Retail flexibility and driving trial &amp; impulse purchase</a:t>
            </a:r>
          </a:p>
          <a:p>
            <a:pPr defTabSz="279668"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460" b="1" dirty="0">
              <a:solidFill>
                <a:srgbClr val="F5A706"/>
              </a:solidFill>
              <a:latin typeface="+mj-lt"/>
              <a:ea typeface="Georgia"/>
              <a:cs typeface="Georgia"/>
              <a:sym typeface="Georgia"/>
            </a:endParaRPr>
          </a:p>
          <a:p>
            <a:pPr defTabSz="279668"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460" b="1" dirty="0">
                <a:solidFill>
                  <a:srgbClr val="F5A706"/>
                </a:solidFill>
                <a:latin typeface="+mj-lt"/>
                <a:ea typeface="Georgia"/>
                <a:cs typeface="Georgia"/>
                <a:sym typeface="Georgia"/>
              </a:rPr>
              <a:t>SPECS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  <a:ea typeface="Georgia"/>
                <a:cs typeface="Georgia"/>
                <a:sym typeface="Georgia"/>
              </a:rPr>
              <a:t>SRP:  $15.99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  <a:ea typeface="Georgia"/>
                <a:cs typeface="Georgia"/>
                <a:sym typeface="Georgia"/>
              </a:rPr>
              <a:t>375ml / 12pk</a:t>
            </a:r>
          </a:p>
          <a:p>
            <a:pPr marL="73897" indent="-73897" defTabSz="279668">
              <a:buClr>
                <a:srgbClr val="FFC000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100" dirty="0">
                <a:solidFill>
                  <a:srgbClr val="000000"/>
                </a:solidFill>
                <a:latin typeface="+mj-lt"/>
                <a:ea typeface="Georgia"/>
                <a:cs typeface="Georgia"/>
                <a:sym typeface="Georgia"/>
              </a:rPr>
              <a:t>Available to ship September 1, 2025</a:t>
            </a:r>
          </a:p>
          <a:p>
            <a:pPr defTabSz="279668">
              <a:spcAft>
                <a:spcPts val="1200"/>
              </a:spcAft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100" dirty="0">
              <a:solidFill>
                <a:srgbClr val="000000"/>
              </a:solidFill>
              <a:latin typeface="+mj-lt"/>
            </a:endParaRPr>
          </a:p>
          <a:p>
            <a:pPr defTabSz="279668">
              <a:spcAft>
                <a:spcPts val="1200"/>
              </a:spcAft>
              <a:buClr>
                <a:srgbClr val="FFC000">
                  <a:lumMod val="60000"/>
                  <a:lumOff val="40000"/>
                </a:srgbClr>
              </a:buClr>
              <a:defRPr sz="146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222DE89-7762-D066-B7F9-EF66F9B2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27" y="7847210"/>
            <a:ext cx="174144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24F0645-01F0-0572-808A-201561318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20622"/>
              </p:ext>
            </p:extLst>
          </p:nvPr>
        </p:nvGraphicFramePr>
        <p:xfrm>
          <a:off x="30003" y="8736956"/>
          <a:ext cx="5441029" cy="785082"/>
        </p:xfrm>
        <a:graphic>
          <a:graphicData uri="http://schemas.openxmlformats.org/drawingml/2006/table">
            <a:tbl>
              <a:tblPr/>
              <a:tblGrid>
                <a:gridCol w="494639">
                  <a:extLst>
                    <a:ext uri="{9D8B030D-6E8A-4147-A177-3AD203B41FA5}">
                      <a16:colId xmlns:a16="http://schemas.microsoft.com/office/drawing/2014/main" val="2661199072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2787795074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508867563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2370347325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3877349426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3637380675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2227282343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686404724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3665617144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1264017397"/>
                    </a:ext>
                  </a:extLst>
                </a:gridCol>
                <a:gridCol w="494639">
                  <a:extLst>
                    <a:ext uri="{9D8B030D-6E8A-4147-A177-3AD203B41FA5}">
                      <a16:colId xmlns:a16="http://schemas.microsoft.com/office/drawing/2014/main" val="1602509246"/>
                    </a:ext>
                  </a:extLst>
                </a:gridCol>
              </a:tblGrid>
              <a:tr h="186499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BOTTLES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PALLET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97149"/>
                  </a:ext>
                </a:extLst>
              </a:tr>
              <a:tr h="4101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Weight Pounds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Length Inches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Width inches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Height inches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Bottle Weight Pounds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Bottle Length Inches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Bottle Width inches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Bottle Height inches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 Per Layer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Layers Per Pallet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Cases Per Pallet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045704"/>
                  </a:ext>
                </a:extLst>
              </a:tr>
              <a:tr h="17802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621237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41F979A-78B2-7BCC-28C0-305E4B22CC1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686" t="12565" r="34968" b="12992"/>
          <a:stretch/>
        </p:blipFill>
        <p:spPr>
          <a:xfrm>
            <a:off x="5477570" y="2056309"/>
            <a:ext cx="2207722" cy="71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C314991B7E64C88D22C61AA3E02A5" ma:contentTypeVersion="23" ma:contentTypeDescription="Create a new document." ma:contentTypeScope="" ma:versionID="3eef7db8d18408089299f279ce821eed">
  <xsd:schema xmlns:xsd="http://www.w3.org/2001/XMLSchema" xmlns:xs="http://www.w3.org/2001/XMLSchema" xmlns:p="http://schemas.microsoft.com/office/2006/metadata/properties" xmlns:ns1="http://schemas.microsoft.com/sharepoint/v3" xmlns:ns2="98f1e015-1080-4806-a2e2-0292cf5e6118" xmlns:ns3="21eda0ec-9f4f-42e4-8833-71737f93015f" targetNamespace="http://schemas.microsoft.com/office/2006/metadata/properties" ma:root="true" ma:fieldsID="594b0ebb54fb6a411a8cfe5fa3fef82f" ns1:_="" ns2:_="" ns3:_="">
    <xsd:import namespace="http://schemas.microsoft.com/sharepoint/v3"/>
    <xsd:import namespace="98f1e015-1080-4806-a2e2-0292cf5e6118"/>
    <xsd:import namespace="21eda0ec-9f4f-42e4-8833-71737f9301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1e015-1080-4806-a2e2-0292cf5e61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bb4ab5-9a4a-4666-8c2a-33aee4ba481c}" ma:internalName="TaxCatchAll" ma:showField="CatchAllData" ma:web="98f1e015-1080-4806-a2e2-0292cf5e61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a0ec-9f4f-42e4-8833-71737f9301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af543e1-7c34-4607-acae-d9a0e8511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eda0ec-9f4f-42e4-8833-71737f93015f">
      <Terms xmlns="http://schemas.microsoft.com/office/infopath/2007/PartnerControls"/>
    </lcf76f155ced4ddcb4097134ff3c332f>
    <TaxCatchAll xmlns="98f1e015-1080-4806-a2e2-0292cf5e611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74C80-4FD7-4C0C-9C15-CFB4F117201E}">
  <ds:schemaRefs>
    <ds:schemaRef ds:uri="21eda0ec-9f4f-42e4-8833-71737f93015f"/>
    <ds:schemaRef ds:uri="98f1e015-1080-4806-a2e2-0292cf5e61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4728E0-C65F-4B30-87A7-B53A5FCD52DD}">
  <ds:schemaRefs>
    <ds:schemaRef ds:uri="21eda0ec-9f4f-42e4-8833-71737f93015f"/>
    <ds:schemaRef ds:uri="98f1e015-1080-4806-a2e2-0292cf5e61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537214-4D16-412C-9CCF-A9A985A0E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230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Wackett</dc:creator>
  <cp:lastModifiedBy>Phoenix Khandwala</cp:lastModifiedBy>
  <cp:revision>2</cp:revision>
  <dcterms:created xsi:type="dcterms:W3CDTF">2021-12-23T21:21:53Z</dcterms:created>
  <dcterms:modified xsi:type="dcterms:W3CDTF">2025-09-12T13:37:40Z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0x01010030EC314991B7E64C88D22C61AA3E02A5</vt:lpwstr>
  </property>
  <property fmtid="{D5CDD505-2E9C-101B-9397-08002B2CF9AE}" pid="3" name="MSIP_Label_ff1eda69-e03a-4156-b495-51c634f6687d_Enabled">
    <vt:lpwstr>true</vt:lpwstr>
  </property>
  <property fmtid="{D5CDD505-2E9C-101B-9397-08002B2CF9AE}" pid="4" name="MSIP_Label_ff1eda69-e03a-4156-b495-51c634f6687d_SetDate">
    <vt:lpwstr>2022-05-03T18:21:08Z</vt:lpwstr>
  </property>
  <property fmtid="{D5CDD505-2E9C-101B-9397-08002B2CF9AE}" pid="5" name="MSIP_Label_ff1eda69-e03a-4156-b495-51c634f6687d_Method">
    <vt:lpwstr>Standard</vt:lpwstr>
  </property>
  <property fmtid="{D5CDD505-2E9C-101B-9397-08002B2CF9AE}" pid="6" name="MSIP_Label_ff1eda69-e03a-4156-b495-51c634f6687d_Name">
    <vt:lpwstr>ff1eda69-e03a-4156-b495-51c634f6687d</vt:lpwstr>
  </property>
  <property fmtid="{D5CDD505-2E9C-101B-9397-08002B2CF9AE}" pid="7" name="MSIP_Label_ff1eda69-e03a-4156-b495-51c634f6687d_SiteId">
    <vt:lpwstr>d14bc227-42e9-426c-86cc-0f1efb561a07</vt:lpwstr>
  </property>
  <property fmtid="{D5CDD505-2E9C-101B-9397-08002B2CF9AE}" pid="8" name="MSIP_Label_ff1eda69-e03a-4156-b495-51c634f6687d_ActionId">
    <vt:lpwstr>0dfd2724-3b83-4a34-a63b-d7068dccdf8a</vt:lpwstr>
  </property>
  <property fmtid="{D5CDD505-2E9C-101B-9397-08002B2CF9AE}" pid="9" name="MSIP_Label_ff1eda69-e03a-4156-b495-51c634f6687d_ContentBits">
    <vt:lpwstr>0</vt:lpwstr>
  </property>
  <property fmtid="{D5CDD505-2E9C-101B-9397-08002B2CF9AE}" pid="10" name="MediaServiceImageTags">
    <vt:lpwstr/>
  </property>
</Properties>
</file>